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3974" r:id="rId5"/>
    <p:sldMasterId id="2147484000" r:id="rId6"/>
  </p:sldMasterIdLst>
  <p:notesMasterIdLst>
    <p:notesMasterId r:id="rId19"/>
  </p:notesMasterIdLst>
  <p:handoutMasterIdLst>
    <p:handoutMasterId r:id="rId20"/>
  </p:handoutMasterIdLst>
  <p:sldIdLst>
    <p:sldId id="1774" r:id="rId7"/>
    <p:sldId id="1792" r:id="rId8"/>
    <p:sldId id="1791" r:id="rId9"/>
    <p:sldId id="1789" r:id="rId10"/>
    <p:sldId id="1793" r:id="rId11"/>
    <p:sldId id="1798" r:id="rId12"/>
    <p:sldId id="1794" r:id="rId13"/>
    <p:sldId id="1799" r:id="rId14"/>
    <p:sldId id="1795" r:id="rId15"/>
    <p:sldId id="1796" r:id="rId16"/>
    <p:sldId id="1797" r:id="rId17"/>
    <p:sldId id="1763" r:id="rId18"/>
  </p:sldIdLst>
  <p:sldSz cx="14630400" cy="8229600"/>
  <p:notesSz cx="6858000" cy="9144000"/>
  <p:embeddedFontLst>
    <p:embeddedFont>
      <p:font typeface="Bahnschrift Light" panose="020B0502040204020203" pitchFamily="3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Segoe UI Light" panose="020B0502040204020203" pitchFamily="34" charset="0"/>
      <p:regular r:id="rId34"/>
      <p:italic r:id="rId35"/>
    </p:embeddedFont>
    <p:embeddedFont>
      <p:font typeface="Segoe UI Semibold" panose="020B0702040204020203" pitchFamily="34" charset="0"/>
      <p:bold r:id="rId36"/>
      <p:boldItalic r:id="rId37"/>
    </p:embeddedFont>
    <p:embeddedFont>
      <p:font typeface="Segoe UI Semilight" panose="020B0402040204020203" pitchFamily="34" charset="0"/>
      <p:regular r:id="rId38"/>
      <p:italic r:id="rId39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3"/>
    <a:srgbClr val="000000"/>
    <a:srgbClr val="76CEEA"/>
    <a:srgbClr val="50E6FF"/>
    <a:srgbClr val="243A5E"/>
    <a:srgbClr val="9FCB3A"/>
    <a:srgbClr val="0C59A4"/>
    <a:srgbClr val="505050"/>
    <a:srgbClr val="E6E6E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2" autoAdjust="0"/>
    <p:restoredTop sz="92015" autoAdjust="0"/>
  </p:normalViewPr>
  <p:slideViewPr>
    <p:cSldViewPr snapToGrid="0" snapToObjects="1">
      <p:cViewPr varScale="1">
        <p:scale>
          <a:sx n="48" d="100"/>
          <a:sy n="48" d="100"/>
        </p:scale>
        <p:origin x="12" y="12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-115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176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6FF7A0-9447-4D9C-98F7-37FE540FA2C3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2288AE-F811-4106-BE5D-3126B5FEFC88}">
      <dgm:prSet phldrT="[Text]"/>
      <dgm:spPr/>
      <dgm:t>
        <a:bodyPr/>
        <a:lstStyle/>
        <a:p>
          <a:r>
            <a:rPr lang="en-US" b="1" dirty="0">
              <a:solidFill>
                <a:srgbClr val="7030A0"/>
              </a:solidFill>
            </a:rPr>
            <a:t>Plan</a:t>
          </a:r>
          <a:endParaRPr lang="en-IN" b="1" dirty="0">
            <a:solidFill>
              <a:srgbClr val="7030A0"/>
            </a:solidFill>
          </a:endParaRPr>
        </a:p>
      </dgm:t>
    </dgm:pt>
    <dgm:pt modelId="{81F5CACD-B78D-4368-9723-E3E3DEC462A1}" type="parTrans" cxnId="{CF452955-E741-4FF1-955C-DFDF5B755143}">
      <dgm:prSet/>
      <dgm:spPr/>
      <dgm:t>
        <a:bodyPr/>
        <a:lstStyle/>
        <a:p>
          <a:endParaRPr lang="en-IN"/>
        </a:p>
      </dgm:t>
    </dgm:pt>
    <dgm:pt modelId="{AFAE5590-C94C-4C95-B3CA-02747EAB8CA4}" type="sibTrans" cxnId="{CF452955-E741-4FF1-955C-DFDF5B755143}">
      <dgm:prSet/>
      <dgm:spPr/>
      <dgm:t>
        <a:bodyPr/>
        <a:lstStyle/>
        <a:p>
          <a:endParaRPr lang="en-IN"/>
        </a:p>
      </dgm:t>
    </dgm:pt>
    <dgm:pt modelId="{BA15FBF1-D925-43FA-B69F-6E8784EED171}">
      <dgm:prSet phldrT="[Text]"/>
      <dgm:spPr/>
      <dgm:t>
        <a:bodyPr/>
        <a:lstStyle/>
        <a:p>
          <a:r>
            <a:rPr lang="en-US" b="1" dirty="0">
              <a:solidFill>
                <a:srgbClr val="00B050"/>
              </a:solidFill>
            </a:rPr>
            <a:t>Apply</a:t>
          </a:r>
          <a:endParaRPr lang="en-IN" b="1" dirty="0">
            <a:solidFill>
              <a:srgbClr val="00B050"/>
            </a:solidFill>
          </a:endParaRPr>
        </a:p>
      </dgm:t>
    </dgm:pt>
    <dgm:pt modelId="{F40E289A-717E-4955-89C5-1AD1B97DA2D4}" type="parTrans" cxnId="{F1A1982A-DDCA-4C1C-8647-F075C94819B7}">
      <dgm:prSet/>
      <dgm:spPr/>
      <dgm:t>
        <a:bodyPr/>
        <a:lstStyle/>
        <a:p>
          <a:endParaRPr lang="en-IN"/>
        </a:p>
      </dgm:t>
    </dgm:pt>
    <dgm:pt modelId="{9580CD16-6025-4C32-BF01-864DF74B463C}" type="sibTrans" cxnId="{F1A1982A-DDCA-4C1C-8647-F075C94819B7}">
      <dgm:prSet/>
      <dgm:spPr/>
      <dgm:t>
        <a:bodyPr/>
        <a:lstStyle/>
        <a:p>
          <a:endParaRPr lang="en-IN"/>
        </a:p>
      </dgm:t>
    </dgm:pt>
    <dgm:pt modelId="{2C20F169-A50E-4977-B864-FF6EE4894354}">
      <dgm:prSet phldrT="[Text]"/>
      <dgm:spPr/>
      <dgm:t>
        <a:bodyPr/>
        <a:lstStyle/>
        <a:p>
          <a:r>
            <a:rPr lang="en-US" b="1" dirty="0">
              <a:solidFill>
                <a:srgbClr val="C00000"/>
              </a:solidFill>
            </a:rPr>
            <a:t>Destroy</a:t>
          </a:r>
          <a:endParaRPr lang="en-IN" b="1" dirty="0">
            <a:solidFill>
              <a:srgbClr val="C00000"/>
            </a:solidFill>
          </a:endParaRPr>
        </a:p>
      </dgm:t>
    </dgm:pt>
    <dgm:pt modelId="{CADF2688-51E4-4ACF-BDD5-F5E6A7338AE2}" type="parTrans" cxnId="{E1CEF3D1-F3A5-4A5E-9FC5-C94D876E1FE7}">
      <dgm:prSet/>
      <dgm:spPr/>
      <dgm:t>
        <a:bodyPr/>
        <a:lstStyle/>
        <a:p>
          <a:endParaRPr lang="en-IN"/>
        </a:p>
      </dgm:t>
    </dgm:pt>
    <dgm:pt modelId="{600A2B95-E64C-478C-BD86-12B7013AEF34}" type="sibTrans" cxnId="{E1CEF3D1-F3A5-4A5E-9FC5-C94D876E1FE7}">
      <dgm:prSet/>
      <dgm:spPr/>
      <dgm:t>
        <a:bodyPr/>
        <a:lstStyle/>
        <a:p>
          <a:endParaRPr lang="en-IN"/>
        </a:p>
      </dgm:t>
    </dgm:pt>
    <dgm:pt modelId="{5CCC863F-F26F-47AC-8F89-4D25AA5F593B}" type="pres">
      <dgm:prSet presAssocID="{CA6FF7A0-9447-4D9C-98F7-37FE540FA2C3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4B422C0C-0C0D-47BB-AB74-EF3E6B1CCD4F}" type="pres">
      <dgm:prSet presAssocID="{1A2288AE-F811-4106-BE5D-3126B5FEFC88}" presName="Accent1" presStyleCnt="0"/>
      <dgm:spPr/>
    </dgm:pt>
    <dgm:pt modelId="{36B94C48-CE5E-4D0E-9C8D-2842C4DBF6BC}" type="pres">
      <dgm:prSet presAssocID="{1A2288AE-F811-4106-BE5D-3126B5FEFC88}" presName="Accent" presStyleLbl="node1" presStyleIdx="0" presStyleCnt="3"/>
      <dgm:spPr/>
    </dgm:pt>
    <dgm:pt modelId="{527AA14E-BDC0-449E-B05D-E49F2C15A4B9}" type="pres">
      <dgm:prSet presAssocID="{1A2288AE-F811-4106-BE5D-3126B5FEFC88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CBA17BA0-DEAB-456F-8E71-39D4DC4FAA6B}" type="pres">
      <dgm:prSet presAssocID="{BA15FBF1-D925-43FA-B69F-6E8784EED171}" presName="Accent2" presStyleCnt="0"/>
      <dgm:spPr/>
    </dgm:pt>
    <dgm:pt modelId="{62E2EDFD-7720-491A-AB65-F46F70C6B5A0}" type="pres">
      <dgm:prSet presAssocID="{BA15FBF1-D925-43FA-B69F-6E8784EED171}" presName="Accent" presStyleLbl="node1" presStyleIdx="1" presStyleCnt="3"/>
      <dgm:spPr/>
    </dgm:pt>
    <dgm:pt modelId="{436CD306-F930-4603-BB73-C4C037FE81BD}" type="pres">
      <dgm:prSet presAssocID="{BA15FBF1-D925-43FA-B69F-6E8784EED171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B69D95C5-4C25-4490-93E7-53F8A99598DE}" type="pres">
      <dgm:prSet presAssocID="{2C20F169-A50E-4977-B864-FF6EE4894354}" presName="Accent3" presStyleCnt="0"/>
      <dgm:spPr/>
    </dgm:pt>
    <dgm:pt modelId="{127EF995-8732-48E7-B2A1-5340CB6D1A6F}" type="pres">
      <dgm:prSet presAssocID="{2C20F169-A50E-4977-B864-FF6EE4894354}" presName="Accent" presStyleLbl="node1" presStyleIdx="2" presStyleCnt="3"/>
      <dgm:spPr/>
    </dgm:pt>
    <dgm:pt modelId="{63D00E84-22B2-4019-8DFD-6ED204CEDAEC}" type="pres">
      <dgm:prSet presAssocID="{2C20F169-A50E-4977-B864-FF6EE4894354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9F87011C-EDE3-4BCE-A5AE-DADEEC9A6E12}" type="presOf" srcId="{BA15FBF1-D925-43FA-B69F-6E8784EED171}" destId="{436CD306-F930-4603-BB73-C4C037FE81BD}" srcOrd="0" destOrd="0" presId="urn:microsoft.com/office/officeart/2009/layout/CircleArrowProcess"/>
    <dgm:cxn modelId="{F1A1982A-DDCA-4C1C-8647-F075C94819B7}" srcId="{CA6FF7A0-9447-4D9C-98F7-37FE540FA2C3}" destId="{BA15FBF1-D925-43FA-B69F-6E8784EED171}" srcOrd="1" destOrd="0" parTransId="{F40E289A-717E-4955-89C5-1AD1B97DA2D4}" sibTransId="{9580CD16-6025-4C32-BF01-864DF74B463C}"/>
    <dgm:cxn modelId="{85BE472F-0760-4E9E-9061-61600E4309AA}" type="presOf" srcId="{2C20F169-A50E-4977-B864-FF6EE4894354}" destId="{63D00E84-22B2-4019-8DFD-6ED204CEDAEC}" srcOrd="0" destOrd="0" presId="urn:microsoft.com/office/officeart/2009/layout/CircleArrowProcess"/>
    <dgm:cxn modelId="{CF452955-E741-4FF1-955C-DFDF5B755143}" srcId="{CA6FF7A0-9447-4D9C-98F7-37FE540FA2C3}" destId="{1A2288AE-F811-4106-BE5D-3126B5FEFC88}" srcOrd="0" destOrd="0" parTransId="{81F5CACD-B78D-4368-9723-E3E3DEC462A1}" sibTransId="{AFAE5590-C94C-4C95-B3CA-02747EAB8CA4}"/>
    <dgm:cxn modelId="{E1CEF3D1-F3A5-4A5E-9FC5-C94D876E1FE7}" srcId="{CA6FF7A0-9447-4D9C-98F7-37FE540FA2C3}" destId="{2C20F169-A50E-4977-B864-FF6EE4894354}" srcOrd="2" destOrd="0" parTransId="{CADF2688-51E4-4ACF-BDD5-F5E6A7338AE2}" sibTransId="{600A2B95-E64C-478C-BD86-12B7013AEF34}"/>
    <dgm:cxn modelId="{E42B56D7-E3F2-4A93-92DF-A09CD9FCE7A6}" type="presOf" srcId="{CA6FF7A0-9447-4D9C-98F7-37FE540FA2C3}" destId="{5CCC863F-F26F-47AC-8F89-4D25AA5F593B}" srcOrd="0" destOrd="0" presId="urn:microsoft.com/office/officeart/2009/layout/CircleArrowProcess"/>
    <dgm:cxn modelId="{B4EB5EE5-CD8F-4CA6-AA1C-38976D33D07B}" type="presOf" srcId="{1A2288AE-F811-4106-BE5D-3126B5FEFC88}" destId="{527AA14E-BDC0-449E-B05D-E49F2C15A4B9}" srcOrd="0" destOrd="0" presId="urn:microsoft.com/office/officeart/2009/layout/CircleArrowProcess"/>
    <dgm:cxn modelId="{97B0EDDB-8E65-45A5-8334-8D8D7FFA5F8A}" type="presParOf" srcId="{5CCC863F-F26F-47AC-8F89-4D25AA5F593B}" destId="{4B422C0C-0C0D-47BB-AB74-EF3E6B1CCD4F}" srcOrd="0" destOrd="0" presId="urn:microsoft.com/office/officeart/2009/layout/CircleArrowProcess"/>
    <dgm:cxn modelId="{5A70C4CC-0014-4796-BD54-115880F19E08}" type="presParOf" srcId="{4B422C0C-0C0D-47BB-AB74-EF3E6B1CCD4F}" destId="{36B94C48-CE5E-4D0E-9C8D-2842C4DBF6BC}" srcOrd="0" destOrd="0" presId="urn:microsoft.com/office/officeart/2009/layout/CircleArrowProcess"/>
    <dgm:cxn modelId="{B97FC2FB-F708-4EB5-9C24-8B89B058EE50}" type="presParOf" srcId="{5CCC863F-F26F-47AC-8F89-4D25AA5F593B}" destId="{527AA14E-BDC0-449E-B05D-E49F2C15A4B9}" srcOrd="1" destOrd="0" presId="urn:microsoft.com/office/officeart/2009/layout/CircleArrowProcess"/>
    <dgm:cxn modelId="{CA4FD34B-B277-4D9D-9C52-20698AD71B31}" type="presParOf" srcId="{5CCC863F-F26F-47AC-8F89-4D25AA5F593B}" destId="{CBA17BA0-DEAB-456F-8E71-39D4DC4FAA6B}" srcOrd="2" destOrd="0" presId="urn:microsoft.com/office/officeart/2009/layout/CircleArrowProcess"/>
    <dgm:cxn modelId="{C5C9B91D-97F3-480A-82FF-3C8DE84D16E2}" type="presParOf" srcId="{CBA17BA0-DEAB-456F-8E71-39D4DC4FAA6B}" destId="{62E2EDFD-7720-491A-AB65-F46F70C6B5A0}" srcOrd="0" destOrd="0" presId="urn:microsoft.com/office/officeart/2009/layout/CircleArrowProcess"/>
    <dgm:cxn modelId="{59BAF57D-A0C7-45AF-A9F4-12443BF535B3}" type="presParOf" srcId="{5CCC863F-F26F-47AC-8F89-4D25AA5F593B}" destId="{436CD306-F930-4603-BB73-C4C037FE81BD}" srcOrd="3" destOrd="0" presId="urn:microsoft.com/office/officeart/2009/layout/CircleArrowProcess"/>
    <dgm:cxn modelId="{8BF0E91B-45D3-4F98-8E58-A6024BD7E091}" type="presParOf" srcId="{5CCC863F-F26F-47AC-8F89-4D25AA5F593B}" destId="{B69D95C5-4C25-4490-93E7-53F8A99598DE}" srcOrd="4" destOrd="0" presId="urn:microsoft.com/office/officeart/2009/layout/CircleArrowProcess"/>
    <dgm:cxn modelId="{A007982A-54D9-42F1-8340-FE5C9462445B}" type="presParOf" srcId="{B69D95C5-4C25-4490-93E7-53F8A99598DE}" destId="{127EF995-8732-48E7-B2A1-5340CB6D1A6F}" srcOrd="0" destOrd="0" presId="urn:microsoft.com/office/officeart/2009/layout/CircleArrowProcess"/>
    <dgm:cxn modelId="{1DD16433-23BE-403C-A1EC-C385BA56948A}" type="presParOf" srcId="{5CCC863F-F26F-47AC-8F89-4D25AA5F593B}" destId="{63D00E84-22B2-4019-8DFD-6ED204CEDAEC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94C48-CE5E-4D0E-9C8D-2842C4DBF6BC}">
      <dsp:nvSpPr>
        <dsp:cNvPr id="0" name=""/>
        <dsp:cNvSpPr/>
      </dsp:nvSpPr>
      <dsp:spPr>
        <a:xfrm>
          <a:off x="2262893" y="0"/>
          <a:ext cx="2174048" cy="217437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AA14E-BDC0-449E-B05D-E49F2C15A4B9}">
      <dsp:nvSpPr>
        <dsp:cNvPr id="0" name=""/>
        <dsp:cNvSpPr/>
      </dsp:nvSpPr>
      <dsp:spPr>
        <a:xfrm>
          <a:off x="2743429" y="785016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7030A0"/>
              </a:solidFill>
            </a:rPr>
            <a:t>Plan</a:t>
          </a:r>
          <a:endParaRPr lang="en-IN" sz="2500" b="1" kern="1200" dirty="0">
            <a:solidFill>
              <a:srgbClr val="7030A0"/>
            </a:solidFill>
          </a:endParaRPr>
        </a:p>
      </dsp:txBody>
      <dsp:txXfrm>
        <a:off x="2743429" y="785016"/>
        <a:ext cx="1208076" cy="603893"/>
      </dsp:txXfrm>
    </dsp:sp>
    <dsp:sp modelId="{62E2EDFD-7720-491A-AB65-F46F70C6B5A0}">
      <dsp:nvSpPr>
        <dsp:cNvPr id="0" name=""/>
        <dsp:cNvSpPr/>
      </dsp:nvSpPr>
      <dsp:spPr>
        <a:xfrm>
          <a:off x="1659058" y="1249341"/>
          <a:ext cx="2174048" cy="217437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CD306-F930-4603-BB73-C4C037FE81BD}">
      <dsp:nvSpPr>
        <dsp:cNvPr id="0" name=""/>
        <dsp:cNvSpPr/>
      </dsp:nvSpPr>
      <dsp:spPr>
        <a:xfrm>
          <a:off x="2142044" y="2041585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00B050"/>
              </a:solidFill>
            </a:rPr>
            <a:t>Apply</a:t>
          </a:r>
          <a:endParaRPr lang="en-IN" sz="2500" b="1" kern="1200" dirty="0">
            <a:solidFill>
              <a:srgbClr val="00B050"/>
            </a:solidFill>
          </a:endParaRPr>
        </a:p>
      </dsp:txBody>
      <dsp:txXfrm>
        <a:off x="2142044" y="2041585"/>
        <a:ext cx="1208076" cy="603893"/>
      </dsp:txXfrm>
    </dsp:sp>
    <dsp:sp modelId="{127EF995-8732-48E7-B2A1-5340CB6D1A6F}">
      <dsp:nvSpPr>
        <dsp:cNvPr id="0" name=""/>
        <dsp:cNvSpPr/>
      </dsp:nvSpPr>
      <dsp:spPr>
        <a:xfrm>
          <a:off x="2417628" y="2648189"/>
          <a:ext cx="1867844" cy="186859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D00E84-22B2-4019-8DFD-6ED204CEDAEC}">
      <dsp:nvSpPr>
        <dsp:cNvPr id="0" name=""/>
        <dsp:cNvSpPr/>
      </dsp:nvSpPr>
      <dsp:spPr>
        <a:xfrm>
          <a:off x="2746287" y="3299960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C00000"/>
              </a:solidFill>
            </a:rPr>
            <a:t>Destroy</a:t>
          </a:r>
          <a:endParaRPr lang="en-IN" sz="2500" b="1" kern="1200" dirty="0">
            <a:solidFill>
              <a:srgbClr val="C00000"/>
            </a:solidFill>
          </a:endParaRPr>
        </a:p>
      </dsp:txBody>
      <dsp:txXfrm>
        <a:off x="2746287" y="3299960"/>
        <a:ext cx="1208076" cy="603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10/31/2020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78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56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32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</p:spTree>
    <p:extLst>
      <p:ext uri="{BB962C8B-B14F-4D97-AF65-F5344CB8AC3E}">
        <p14:creationId xmlns:p14="http://schemas.microsoft.com/office/powerpoint/2010/main" val="97881623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120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white Windows logo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51809" y="1020160"/>
            <a:ext cx="3582219" cy="676228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09241"/>
            <a:ext cx="10972800" cy="731290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23982873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5342E14A-2A42-43D8-9170-5AFA3A5CC1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883" y="647443"/>
            <a:ext cx="6542087" cy="346735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2600" kern="1200" spc="0" baseline="0" noProof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noProof="0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308611539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with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E6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chemeClr val="bg1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42503898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ith image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0588625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rgbClr val="505050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/>
              <a:t>Windows execution guidelines / Template / Section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3328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3263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50505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732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ue background">
    <p:bg>
      <p:bgPr>
        <a:solidFill>
          <a:srgbClr val="0078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FFFF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777854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397688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dark blue background"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FA855D29-C3D2-42B5-BCED-FC971D100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50340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19D75FBE-AA5B-4EF5-B89F-FDC74FC376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45990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295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dark gray type on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4630399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Body copy">
            <a:extLst>
              <a:ext uri="{FF2B5EF4-FFF2-40B4-BE49-F238E27FC236}">
                <a16:creationId xmlns:a16="http://schemas.microsoft.com/office/drawing/2014/main" id="{D55EF980-D1B0-49A2-9CBC-A42C0A0F9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12346400" y="7031339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9789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 - three right columns are a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1BF177B7-9434-4C69-B2BD-998651732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" descr="Grey zone on the slide to place a picture">
            <a:extLst>
              <a:ext uri="{FF2B5EF4-FFF2-40B4-BE49-F238E27FC236}">
                <a16:creationId xmlns:a16="http://schemas.microsoft.com/office/drawing/2014/main" id="{CC598F34-3B3C-41DB-A5A0-7A9EFB837B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038883" y="1828800"/>
            <a:ext cx="9914861" cy="5715000"/>
          </a:xfrm>
          <a:prstGeom prst="rect">
            <a:avLst/>
          </a:prstGeom>
          <a:solidFill>
            <a:srgbClr val="E6E6E6"/>
          </a:solid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 dirty="0"/>
              <a:t>Windows execution guidelines / Template / Section name</a:t>
            </a:r>
          </a:p>
        </p:txBody>
      </p:sp>
    </p:spTree>
    <p:extLst>
      <p:ext uri="{BB962C8B-B14F-4D97-AF65-F5344CB8AC3E}">
        <p14:creationId xmlns:p14="http://schemas.microsoft.com/office/powerpoint/2010/main" val="91060789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one column on the left and 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F0F7CFFF-D75A-4271-B613-391CF1AD05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4617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1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0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Picture placeholder 2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0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Picture placeholder 3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0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Picture placeholder 4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123376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Picture placeholder 5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123376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Picture placeholder 6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123376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82031749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on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301765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28150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480474" y="6492542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92" y="2236827"/>
            <a:ext cx="5088330" cy="30852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8366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480474" y="6492542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92" y="2236827"/>
            <a:ext cx="5088330" cy="30852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337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pic>
        <p:nvPicPr>
          <p:cNvPr id="14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551356" y="8785892"/>
            <a:ext cx="1366440" cy="292608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sp>
        <p:nvSpPr>
          <p:cNvPr id="31" name="Rectangle 30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74652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10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3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9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0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2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4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6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1361168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pic>
        <p:nvPicPr>
          <p:cNvPr id="14" name="Microsoft logo">
            <a:extLst>
              <a:ext uri="{FF2B5EF4-FFF2-40B4-BE49-F238E27FC236}">
                <a16:creationId xmlns:a16="http://schemas.microsoft.com/office/drawing/2014/main" id="{9EFD75ED-509A-45A1-BCDF-8A5A35F3EE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2497" y="7088436"/>
            <a:ext cx="2565626" cy="114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360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42" name="Rectangle 41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443632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79F1C9-08E0-4C79-B89A-07D37713CC81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3F888-410B-4A69-B710-9CC4CD364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2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DC53B0-2DDE-4181-A709-C2651853C0C6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1E4C37-27AF-4034-9B37-48F67F301B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7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54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4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073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19050" y="1020160"/>
            <a:ext cx="3582219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57600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51879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886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</p:spTree>
    <p:extLst>
      <p:ext uri="{BB962C8B-B14F-4D97-AF65-F5344CB8AC3E}">
        <p14:creationId xmlns:p14="http://schemas.microsoft.com/office/powerpoint/2010/main" val="31512517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17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230147" y="7469726"/>
            <a:ext cx="1818473" cy="38946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04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8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0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1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607860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8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4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6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533469113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6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8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1783030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175A47-8182-4670-B2D6-00FA669A5BB4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B3939-6EBD-404A-BE46-D596AFDB5E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1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96EA2-D6B1-409C-B45A-17BE3FC054D5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BDE3B-BB9B-4B47-A02F-BD189782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8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01040" y="2910936"/>
            <a:ext cx="5486400" cy="1329595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1040" y="4754881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12647-7FD7-4932-9C98-FBEC14526F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43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69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" r="2"/>
          <a:stretch/>
        </p:blipFill>
        <p:spPr>
          <a:xfrm>
            <a:off x="135465" y="1020160"/>
            <a:ext cx="3498563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7357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91436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65713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90959265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25EFE0-896A-4AE0-BEAD-F7806D4970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487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175A47-8182-4670-B2D6-00FA669A5BB4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B3939-6EBD-404A-BE46-D596AFDB5E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7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96EA2-D6B1-409C-B45A-17BE3FC054D5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BDE3B-BB9B-4B47-A02F-BD189782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8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338447"/>
            <a:ext cx="4994377" cy="1421928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25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260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35" r:id="rId2"/>
    <p:sldLayoutId id="2147483813" r:id="rId3"/>
    <p:sldLayoutId id="2147483815" r:id="rId4"/>
    <p:sldLayoutId id="2147483806" r:id="rId5"/>
    <p:sldLayoutId id="2147484031" r:id="rId6"/>
    <p:sldLayoutId id="2147484032" r:id="rId7"/>
    <p:sldLayoutId id="2147484034" r:id="rId8"/>
    <p:sldLayoutId id="2147483973" r:id="rId9"/>
    <p:sldLayoutId id="2147483972" r:id="rId10"/>
    <p:sldLayoutId id="2147483915" r:id="rId11"/>
    <p:sldLayoutId id="2147483965" r:id="rId12"/>
    <p:sldLayoutId id="2147483900" r:id="rId13"/>
    <p:sldLayoutId id="2147483818" r:id="rId14"/>
    <p:sldLayoutId id="2147483957" r:id="rId15"/>
    <p:sldLayoutId id="2147483958" r:id="rId16"/>
    <p:sldLayoutId id="2147483959" r:id="rId17"/>
    <p:sldLayoutId id="2147483917" r:id="rId18"/>
    <p:sldLayoutId id="2147483918" r:id="rId19"/>
    <p:sldLayoutId id="2147483919" r:id="rId20"/>
    <p:sldLayoutId id="2147483846" r:id="rId21"/>
    <p:sldLayoutId id="2147483810" r:id="rId22"/>
    <p:sldLayoutId id="2147483814" r:id="rId23"/>
    <p:sldLayoutId id="2147483914" r:id="rId24"/>
  </p:sldLayoutIdLst>
  <p:transition>
    <p:fade/>
  </p:transition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744571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  <p:sldLayoutId id="2147484036" r:id="rId2"/>
    <p:sldLayoutId id="2147484028" r:id="rId3"/>
    <p:sldLayoutId id="2147483985" r:id="rId4"/>
    <p:sldLayoutId id="2147483983" r:id="rId5"/>
    <p:sldLayoutId id="2147483977" r:id="rId6"/>
    <p:sldLayoutId id="2147483976" r:id="rId7"/>
    <p:sldLayoutId id="2147483986" r:id="rId8"/>
    <p:sldLayoutId id="2147483975" r:id="rId9"/>
    <p:sldLayoutId id="2147483979" r:id="rId10"/>
    <p:sldLayoutId id="2147483978" r:id="rId11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1789430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37" r:id="rId2"/>
    <p:sldLayoutId id="2147484001" r:id="rId3"/>
    <p:sldLayoutId id="2147484011" r:id="rId4"/>
    <p:sldLayoutId id="2147484010" r:id="rId5"/>
    <p:sldLayoutId id="2147484002" r:id="rId6"/>
    <p:sldLayoutId id="2147484003" r:id="rId7"/>
    <p:sldLayoutId id="2147484030" r:id="rId8"/>
    <p:sldLayoutId id="2147484033" r:id="rId9"/>
    <p:sldLayoutId id="2147484006" r:id="rId10"/>
    <p:sldLayoutId id="2147484015" r:id="rId11"/>
    <p:sldLayoutId id="2147484004" r:id="rId12"/>
    <p:sldLayoutId id="2147484012" r:id="rId13"/>
    <p:sldLayoutId id="2147484018" r:id="rId14"/>
    <p:sldLayoutId id="2147484019" r:id="rId15"/>
    <p:sldLayoutId id="2147484020" r:id="rId16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6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66519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0EDFC-6303-4481-9886-DDE36B35D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Azure Web Application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14010-213B-4E00-8097-C10198E07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717839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What's Next?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38779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Demo Content: https://github.com/rchaganti/</a:t>
            </a:r>
          </a:p>
          <a:p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Terraform Basics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Configuration Workflow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Deploying Azure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166030074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DFF588C-707E-4BFC-BB6B-16B19B8AF5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681163"/>
            <a:ext cx="5427663" cy="34671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Document or presentation title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5551356" y="8785892"/>
            <a:ext cx="1366440" cy="292608"/>
          </a:xfrm>
          <a:prstGeom prst="rect">
            <a:avLst/>
          </a:prstGeom>
        </p:spPr>
      </p:pic>
      <p:pic>
        <p:nvPicPr>
          <p:cNvPr id="11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black">
          <a:xfrm>
            <a:off x="12453080" y="7469726"/>
            <a:ext cx="1818473" cy="389462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/>
        </p:nvSpPr>
        <p:spPr>
          <a:xfrm>
            <a:off x="12346400" y="7031339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89342" y="3797468"/>
            <a:ext cx="42015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b="1" dirty="0">
                <a:solidFill>
                  <a:srgbClr val="00A0E3"/>
                </a:solidFill>
                <a:latin typeface="Segoe UI" pitchFamily="34" charset="0"/>
                <a:cs typeface="Segoe UI" pitchFamily="34" charset="0"/>
              </a:rPr>
              <a:t>Thank You!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8650" y="422542"/>
            <a:ext cx="2182423" cy="13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400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AC87-D405-4418-A295-362A3381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894" y="3399848"/>
            <a:ext cx="7824564" cy="1680460"/>
          </a:xfrm>
        </p:spPr>
        <p:txBody>
          <a:bodyPr/>
          <a:lstStyle/>
          <a:p>
            <a:r>
              <a:rPr lang="en-US" dirty="0"/>
              <a:t>Infrastructure as Code with</a:t>
            </a:r>
            <a:br>
              <a:rPr lang="en-US" dirty="0"/>
            </a:br>
            <a:r>
              <a:rPr lang="en-US" sz="6600" dirty="0"/>
              <a:t>HashiCorp Terraform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D9B63-DAD3-493A-BE1C-84EFBDFAB4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18893" y="5368466"/>
            <a:ext cx="2896623" cy="467738"/>
          </a:xfrm>
        </p:spPr>
        <p:txBody>
          <a:bodyPr/>
          <a:lstStyle/>
          <a:p>
            <a:r>
              <a:rPr lang="en-US" sz="2800" dirty="0"/>
              <a:t>The Fundamentals</a:t>
            </a:r>
            <a:endParaRPr lang="en-IN" sz="2800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1A0505DE-3D8B-40D8-8355-979833A5F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65" y="3399848"/>
            <a:ext cx="2276795" cy="227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73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5" r="16675"/>
          <a:stretch/>
        </p:blipFill>
        <p:spPr>
          <a:xfrm>
            <a:off x="4069125" y="2550041"/>
            <a:ext cx="3129517" cy="312951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7759525" y="4114799"/>
            <a:ext cx="4423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rgbClr val="00A0E3"/>
                </a:solidFill>
                <a:latin typeface="Segoe UI" pitchFamily="34" charset="0"/>
                <a:cs typeface="Segoe UI" pitchFamily="34" charset="0"/>
              </a:rPr>
              <a:t>Ravikanth Chaganti</a:t>
            </a:r>
          </a:p>
        </p:txBody>
      </p:sp>
      <p:sp>
        <p:nvSpPr>
          <p:cNvPr id="5" name="Rectangle 4"/>
          <p:cNvSpPr/>
          <p:nvPr/>
        </p:nvSpPr>
        <p:spPr>
          <a:xfrm>
            <a:off x="7759525" y="477715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7759525" y="2766547"/>
            <a:ext cx="2238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76CEE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Speaker</a:t>
            </a:r>
            <a:endParaRPr lang="en-IN" sz="2400" dirty="0">
              <a:solidFill>
                <a:srgbClr val="76CEEA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18177B-6469-4DE3-81FD-6C10552DEC6F}"/>
              </a:ext>
            </a:extLst>
          </p:cNvPr>
          <p:cNvSpPr txBox="1"/>
          <p:nvPr/>
        </p:nvSpPr>
        <p:spPr>
          <a:xfrm>
            <a:off x="7879796" y="5072166"/>
            <a:ext cx="5349991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Distinguished Member Technical Staff 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at Dell EMC</a:t>
            </a:r>
          </a:p>
          <a:p>
            <a:pPr algn="l"/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Author and Microsoft MVP</a:t>
            </a:r>
            <a:endParaRPr lang="en-IN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591493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38779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Why Terraform?</a:t>
            </a:r>
          </a:p>
          <a:p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Terraform Basics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Configuration Workflow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Deploying Azure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43219199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Why Terraform?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11079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Infrastructure provisioning and configuration is complex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16499674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127F0B-87C2-48AF-8BC9-84596B53AAA4}"/>
              </a:ext>
            </a:extLst>
          </p:cNvPr>
          <p:cNvSpPr txBox="1"/>
          <p:nvPr/>
        </p:nvSpPr>
        <p:spPr>
          <a:xfrm>
            <a:off x="702259" y="2196477"/>
            <a:ext cx="8708278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provider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"azurerm"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features {}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resource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"azurerm_resource_group"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"tfrg1"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name    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"tfrg"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location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"West Europe"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tags =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"owner"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"Ravikanth C"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"purpose"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"tf-demo"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771404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FCB36B5F-B00E-40B7-A923-FE46415C65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52267" y="2053782"/>
            <a:ext cx="2381250" cy="5715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216942-F264-456A-B0DD-0334E7B097AE}"/>
              </a:ext>
            </a:extLst>
          </p:cNvPr>
          <p:cNvSpPr/>
          <p:nvPr/>
        </p:nvSpPr>
        <p:spPr>
          <a:xfrm>
            <a:off x="4006249" y="3299203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Providers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628CD3-C483-4219-B34C-0E185B3D6ED9}"/>
              </a:ext>
            </a:extLst>
          </p:cNvPr>
          <p:cNvSpPr/>
          <p:nvPr/>
        </p:nvSpPr>
        <p:spPr>
          <a:xfrm>
            <a:off x="3851589" y="2502288"/>
            <a:ext cx="2466535" cy="98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highlight>
                <a:srgbClr val="FFFF00"/>
              </a:highligh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8491F9-5642-4A2E-AB4A-B56A9CEBE4AA}"/>
              </a:ext>
            </a:extLst>
          </p:cNvPr>
          <p:cNvSpPr/>
          <p:nvPr/>
        </p:nvSpPr>
        <p:spPr>
          <a:xfrm>
            <a:off x="1166919" y="4792979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Resources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521470-E2B6-42BE-A17F-C7EC5D566FD7}"/>
              </a:ext>
            </a:extLst>
          </p:cNvPr>
          <p:cNvSpPr/>
          <p:nvPr/>
        </p:nvSpPr>
        <p:spPr>
          <a:xfrm>
            <a:off x="6856177" y="4792979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Data Sources</a:t>
            </a:r>
            <a:endParaRPr lang="en-IN" dirty="0">
              <a:latin typeface="Bahnschrift Light" panose="020B0502040204020203" pitchFamily="34" charset="0"/>
            </a:endParaRP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8B5E7ED-DF42-445B-9083-D46B14FBED56}"/>
              </a:ext>
            </a:extLst>
          </p:cNvPr>
          <p:cNvCxnSpPr>
            <a:stCxn id="19" idx="2"/>
            <a:endCxn id="21" idx="0"/>
          </p:cNvCxnSpPr>
          <p:nvPr/>
        </p:nvCxnSpPr>
        <p:spPr>
          <a:xfrm rot="5400000">
            <a:off x="3109953" y="2818684"/>
            <a:ext cx="1109260" cy="283933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CA64172-80DB-462A-9273-A8EF3ED40F04}"/>
              </a:ext>
            </a:extLst>
          </p:cNvPr>
          <p:cNvCxnSpPr>
            <a:stCxn id="19" idx="2"/>
            <a:endCxn id="22" idx="0"/>
          </p:cNvCxnSpPr>
          <p:nvPr/>
        </p:nvCxnSpPr>
        <p:spPr>
          <a:xfrm rot="16200000" flipH="1">
            <a:off x="5954582" y="2813385"/>
            <a:ext cx="1109260" cy="28499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5A3B253-F75B-4D12-8E36-E41652637F01}"/>
              </a:ext>
            </a:extLst>
          </p:cNvPr>
          <p:cNvSpPr txBox="1"/>
          <p:nvPr/>
        </p:nvSpPr>
        <p:spPr>
          <a:xfrm>
            <a:off x="5142892" y="3690402"/>
            <a:ext cx="960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azurerm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D4C3BE-B00E-4CD1-AFD1-409FA0AA45E8}"/>
              </a:ext>
            </a:extLst>
          </p:cNvPr>
          <p:cNvSpPr txBox="1"/>
          <p:nvPr/>
        </p:nvSpPr>
        <p:spPr>
          <a:xfrm>
            <a:off x="621580" y="5186085"/>
            <a:ext cx="324667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azure_resource_group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44F7EA-2DD7-4277-9338-55FCD0AFCC9D}"/>
              </a:ext>
            </a:extLst>
          </p:cNvPr>
          <p:cNvSpPr txBox="1"/>
          <p:nvPr/>
        </p:nvSpPr>
        <p:spPr>
          <a:xfrm>
            <a:off x="639619" y="5656667"/>
            <a:ext cx="324667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azure_virtual_machine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4D1BF23-D135-4414-B064-21FFE8EDC6D1}"/>
              </a:ext>
            </a:extLst>
          </p:cNvPr>
          <p:cNvSpPr txBox="1"/>
          <p:nvPr/>
        </p:nvSpPr>
        <p:spPr>
          <a:xfrm>
            <a:off x="6738422" y="5241485"/>
            <a:ext cx="2391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azurerm_image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268BBC-7F8D-438B-B80F-E01C278A34D0}"/>
              </a:ext>
            </a:extLst>
          </p:cNvPr>
          <p:cNvSpPr txBox="1"/>
          <p:nvPr/>
        </p:nvSpPr>
        <p:spPr>
          <a:xfrm>
            <a:off x="6559554" y="5650415"/>
            <a:ext cx="274924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azurerm_public_ips</a:t>
            </a:r>
            <a:endParaRPr lang="en-IN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7234C6-BD27-4DD3-9EAA-C5D663AB8D49}"/>
              </a:ext>
            </a:extLst>
          </p:cNvPr>
          <p:cNvSpPr/>
          <p:nvPr/>
        </p:nvSpPr>
        <p:spPr>
          <a:xfrm>
            <a:off x="9027568" y="3071402"/>
            <a:ext cx="2155998" cy="988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Terraform Registry</a:t>
            </a:r>
            <a:endParaRPr lang="en-IN" dirty="0">
              <a:latin typeface="Bahnschrift Light" panose="020B0502040204020203" pitchFamily="34" charset="0"/>
            </a:endParaRP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F62F99C0-3BB5-4590-979B-C8213607D3CD}"/>
              </a:ext>
            </a:extLst>
          </p:cNvPr>
          <p:cNvCxnSpPr>
            <a:cxnSpLocks/>
            <a:stCxn id="18" idx="3"/>
            <a:endCxn id="32" idx="0"/>
          </p:cNvCxnSpPr>
          <p:nvPr/>
        </p:nvCxnSpPr>
        <p:spPr>
          <a:xfrm>
            <a:off x="6333517" y="2339532"/>
            <a:ext cx="3772050" cy="7318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1107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5" grpId="0"/>
      <p:bldP spid="26" grpId="0"/>
      <p:bldP spid="27" grpId="0"/>
      <p:bldP spid="28" grpId="0"/>
      <p:bldP spid="29" grpId="0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607179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Azure Provider authentication can be done in different ways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CLI</a:t>
            </a:r>
          </a:p>
          <a:p>
            <a:pPr marL="1354456" lvl="3" indent="-342900">
              <a:buFont typeface="Arial" panose="020B0604020202020204" pitchFamily="34" charset="0"/>
              <a:buChar char="•"/>
            </a:pPr>
            <a:r>
              <a:rPr lang="en-US" sz="2880" dirty="0"/>
              <a:t>Interactive use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AD Service Principal Client ID and Client Secret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AD Service Principal Client ID and Client Certificate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Managed System Identity (MSI)</a:t>
            </a:r>
          </a:p>
          <a:p>
            <a:pPr marL="1354456" lvl="3" indent="-342900">
              <a:buFont typeface="Arial" panose="020B0604020202020204" pitchFamily="34" charset="0"/>
              <a:buChar char="•"/>
            </a:pPr>
            <a:r>
              <a:rPr lang="en-US" sz="2880" dirty="0"/>
              <a:t>Within an Azure VM or any supported service</a:t>
            </a:r>
            <a:endParaRPr lang="en-IN" sz="2880" dirty="0"/>
          </a:p>
        </p:txBody>
      </p:sp>
    </p:spTree>
    <p:extLst>
      <p:ext uri="{BB962C8B-B14F-4D97-AF65-F5344CB8AC3E}">
        <p14:creationId xmlns:p14="http://schemas.microsoft.com/office/powerpoint/2010/main" val="15976397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Configuration Workflow</a:t>
            </a:r>
            <a:endParaRPr lang="en-I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1D72763-40AB-442A-9380-03994EA7A5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3854766"/>
              </p:ext>
            </p:extLst>
          </p:nvPr>
        </p:nvGraphicFramePr>
        <p:xfrm>
          <a:off x="-1265582" y="3478695"/>
          <a:ext cx="6096000" cy="4516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Graphic 4" descr="Document">
            <a:extLst>
              <a:ext uri="{FF2B5EF4-FFF2-40B4-BE49-F238E27FC236}">
                <a16:creationId xmlns:a16="http://schemas.microsoft.com/office/drawing/2014/main" id="{F5B2310D-1DDB-47BA-BEAD-B08D1F7CD2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56415" y="1755913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A0BB5E-33EE-4FFA-805E-FC26DA86930E}"/>
              </a:ext>
            </a:extLst>
          </p:cNvPr>
          <p:cNvSpPr txBox="1"/>
          <p:nvPr/>
        </p:nvSpPr>
        <p:spPr>
          <a:xfrm>
            <a:off x="1272839" y="2637183"/>
            <a:ext cx="1681551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Terraform</a:t>
            </a:r>
          </a:p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Configuration</a:t>
            </a:r>
            <a:endParaRPr lang="en-IN" sz="2000" b="1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8AC3D-640E-4C98-A248-333D64530D6D}"/>
              </a:ext>
            </a:extLst>
          </p:cNvPr>
          <p:cNvSpPr txBox="1"/>
          <p:nvPr/>
        </p:nvSpPr>
        <p:spPr>
          <a:xfrm>
            <a:off x="3147392" y="4349930"/>
            <a:ext cx="894764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7030A0"/>
                </a:solidFill>
              </a:rPr>
              <a:t>Determine what needs to be created / updated / deleted</a:t>
            </a:r>
            <a:endParaRPr lang="en-IN" sz="2800" dirty="0" err="1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09BD10-6269-4C6B-95CF-BCB8711FDF08}"/>
              </a:ext>
            </a:extLst>
          </p:cNvPr>
          <p:cNvSpPr txBox="1"/>
          <p:nvPr/>
        </p:nvSpPr>
        <p:spPr>
          <a:xfrm>
            <a:off x="3120781" y="5652052"/>
            <a:ext cx="748095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00B050"/>
                </a:solidFill>
              </a:rPr>
              <a:t>Create / Update / Delete resources per the plan</a:t>
            </a:r>
            <a:endParaRPr lang="en-IN" sz="2800" dirty="0" err="1">
              <a:solidFill>
                <a:srgbClr val="00B05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0B1630-6C22-4513-94FA-027C3D499DB5}"/>
              </a:ext>
            </a:extLst>
          </p:cNvPr>
          <p:cNvSpPr txBox="1"/>
          <p:nvPr/>
        </p:nvSpPr>
        <p:spPr>
          <a:xfrm>
            <a:off x="3120780" y="6954174"/>
            <a:ext cx="517821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C00000"/>
                </a:solidFill>
              </a:rPr>
              <a:t>Delete provisioned infrastructure</a:t>
            </a:r>
            <a:endParaRPr lang="en-IN" sz="2800" dirty="0" err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332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WHITE TEMPLATE">
  <a:themeElements>
    <a:clrScheme name="Custom 23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D83B01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94428FB3-FCDF-4BFD-B252-489A02EEC544}"/>
    </a:ext>
  </a:extLst>
</a:theme>
</file>

<file path=ppt/theme/theme3.xml><?xml version="1.0" encoding="utf-8"?>
<a:theme xmlns:a="http://schemas.openxmlformats.org/drawingml/2006/main" name="SOFT BLACK TEMPLATE">
  <a:themeElements>
    <a:clrScheme name="Custom 26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D83B01"/>
      </a:accent3>
      <a:accent4>
        <a:srgbClr val="FF8C00"/>
      </a:accent4>
      <a:accent5>
        <a:srgbClr val="BEBEBE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D1C9BB07-021B-4D5B-925E-A1E5E239A0B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260</Words>
  <Application>Microsoft Office PowerPoint</Application>
  <PresentationFormat>Custom</PresentationFormat>
  <Paragraphs>71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Wingdings</vt:lpstr>
      <vt:lpstr>Bahnschrift Light</vt:lpstr>
      <vt:lpstr>Consolas</vt:lpstr>
      <vt:lpstr>Segoe UI</vt:lpstr>
      <vt:lpstr>Segoe UI Semibold</vt:lpstr>
      <vt:lpstr>Segoe UI Light</vt:lpstr>
      <vt:lpstr>Segoe UI Semilight</vt:lpstr>
      <vt:lpstr>Calibri</vt:lpstr>
      <vt:lpstr>Arial</vt:lpstr>
      <vt:lpstr>Document template - Corp grid</vt:lpstr>
      <vt:lpstr>WHITE TEMPLATE</vt:lpstr>
      <vt:lpstr>SOFT BLACK TEMPLATE</vt:lpstr>
      <vt:lpstr>PowerPoint Presentation</vt:lpstr>
      <vt:lpstr>Infrastructure as Code with HashiCorp Terraform</vt:lpstr>
      <vt:lpstr>PowerPoint Presentation</vt:lpstr>
      <vt:lpstr>Agenda</vt:lpstr>
      <vt:lpstr>Why Terraform?</vt:lpstr>
      <vt:lpstr>Terraform Basics</vt:lpstr>
      <vt:lpstr>Terraform Basics</vt:lpstr>
      <vt:lpstr>Terraform Basics</vt:lpstr>
      <vt:lpstr>Configuration Workflow</vt:lpstr>
      <vt:lpstr>Deploying Azure Web Application</vt:lpstr>
      <vt:lpstr>What's Next?</vt:lpstr>
      <vt:lpstr>Document or presentation title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2020-10-17T05:30:34Z</dcterms:created>
  <dcterms:modified xsi:type="dcterms:W3CDTF">2020-10-31T07:17:42Z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